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430" r:id="rId3"/>
    <p:sldId id="460" r:id="rId4"/>
    <p:sldId id="432" r:id="rId5"/>
    <p:sldId id="434" r:id="rId6"/>
    <p:sldId id="463" r:id="rId7"/>
    <p:sldId id="431" r:id="rId8"/>
    <p:sldId id="464" r:id="rId9"/>
    <p:sldId id="450" r:id="rId10"/>
    <p:sldId id="465" r:id="rId11"/>
    <p:sldId id="466" r:id="rId12"/>
    <p:sldId id="442" r:id="rId13"/>
    <p:sldId id="443" r:id="rId14"/>
    <p:sldId id="26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D9B64138-95CA-407D-909A-963FCCB9E48F}">
          <p14:sldIdLst>
            <p14:sldId id="256"/>
          </p14:sldIdLst>
        </p14:section>
        <p14:section name="MOCSP" id="{85FFCD10-E889-4F3F-9436-EE8CB800956A}">
          <p14:sldIdLst>
            <p14:sldId id="430"/>
            <p14:sldId id="460"/>
            <p14:sldId id="432"/>
            <p14:sldId id="434"/>
            <p14:sldId id="463"/>
            <p14:sldId id="431"/>
            <p14:sldId id="464"/>
          </p14:sldIdLst>
        </p14:section>
        <p14:section name="how we use crypto" id="{C82B4592-D83B-4777-AD2F-8AE763051CDA}">
          <p14:sldIdLst>
            <p14:sldId id="450"/>
            <p14:sldId id="465"/>
            <p14:sldId id="466"/>
            <p14:sldId id="442"/>
            <p14:sldId id="443"/>
          </p14:sldIdLst>
        </p14:section>
        <p14:section name="end" id="{064C45FC-F710-49BC-9B2C-E70304BD243C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359D2"/>
    <a:srgbClr val="7F6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21" autoAdjust="0"/>
    <p:restoredTop sz="95214" autoAdjust="0"/>
  </p:normalViewPr>
  <p:slideViewPr>
    <p:cSldViewPr snapToGrid="0">
      <p:cViewPr>
        <p:scale>
          <a:sx n="81" d="100"/>
          <a:sy n="81" d="100"/>
        </p:scale>
        <p:origin x="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EB0CA-A161-4E7E-9255-C0D5A9127F68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DA434-F86C-47D1-8EF1-050784D72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26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422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612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926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202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687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535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852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174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556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477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998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073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7F6C6-FC23-4138-A227-9EE502F71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F4874C-AE94-4C23-B6A8-11C2F8C50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09FB4-2603-44D0-BE8E-F7CE3AB5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EBD448-D15D-49B2-B0D7-9D1ADE1B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41811-836C-4C46-BD36-1C658EB2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00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CF783-7BDF-43E9-8C79-2AF10995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56679C-BDCB-4E33-9768-9F7662F66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15D80-6DC6-4348-8240-76A9C10F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42C5B-6DFF-4A7E-94E0-AFD9B949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EC7CC-DE9C-4132-8E1C-D414460D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7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33176D-963C-4E32-B7A8-7B29343DD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A27919-40CE-4856-83A2-B16ADD294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18FDFA-537D-4EB5-9240-B7C1291BB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9B4FD-AE29-4269-BB8D-5D52A7A4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2041D-F8B5-489B-99D6-C9541553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B182D-A715-4B57-8707-6EDC01E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B2C632-54DE-4CD5-A868-8D779311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3F326-4ABE-4E3B-B1FB-E25EC468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0E674C-0AF8-4C43-A42D-AEB0ACCE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515C9-6490-45FA-BF2D-824CAEE0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3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50657-24EB-45D1-AAA1-C2929486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33C4B7-C688-40F4-A7FA-3CCD9BB8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34951-0E24-454B-AF5D-AB6CD36B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12C29-DA40-48E4-851D-A6DBCD4F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682CD-16D6-4BB7-BC4A-34496CF8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8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26F8-19CF-43EE-A7BA-DF72D7C3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9058A-D27D-4DF0-BBD6-B0F63AE6E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2A5E-4BBD-47CC-8B53-9729B07B5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10D84-AAE9-4052-82E5-84BFEF13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B0B143-28E5-4CBD-9815-5C72163C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5A4B51-97D1-4E8C-A611-482F3085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60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2BDF8-474C-48A1-A122-4BDD7C5D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95C8B3-0350-4BAC-A8A3-1F3FCAD7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F2244E-414D-4325-8B5A-893541919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E8D5A0-3587-4CCA-88C4-5AEB75895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E0BAE6-022F-4091-B85B-81811BA0C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A835BD-53F5-4D96-87E9-01BB3A41D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24B869-1841-4E6D-B43B-CDBFC10C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E98316-E2BC-4859-9E8D-5277755A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90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3B95E-0886-4CD4-BAC3-2F4AAB9C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8C1A7-D9F1-4A01-9DF9-8CEE50B1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6B5A38-3452-4522-8155-F54CB788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8FA476-DCEF-4972-9C1F-05764E94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64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EFD32D-84A2-46BA-80BE-A5F97EC7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08C92B-4B9A-4F7F-80E7-9F8F4974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1A30F-FEC6-4FAF-A164-A8FED3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3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7976-E0C5-48F3-8C0A-71460A9C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F96F4-32B1-446F-BCC5-916BE24A1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6090E0-21A4-4800-B098-5A150B834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409A2-3970-4823-B326-19A0B3B6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1E1B21-030A-4FBE-8EA4-35F79142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54F7F9-E4E5-488E-B3BD-CBDBE54A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6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7991A-C1EC-48CD-AD2B-9011A133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0B8D6B-8CAB-4F3B-89CD-296352BD2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15FFBA-6606-473C-9F3A-8F72B6AB4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7BBA17-BBC7-49B3-BFCA-609E1631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8BE6B0-8D5B-40C7-8C1E-D8B1F39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35FFCD-DFC3-461C-B6B2-4C863009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50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D38534-A186-4769-B1DA-8B3CC4B4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44459-F040-41DE-B599-09F0A6D73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EB07CD-CBAA-476A-A780-65BF11541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ABB98-C62E-4DF0-A29F-1F11724E06C4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65515A-C563-4C60-8AF8-8F2EA36CB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208739-9C6E-4399-A73F-8D5E4C6DB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7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2.png"/><Relationship Id="rId11" Type="http://schemas.openxmlformats.org/officeDocument/2006/relationships/image" Target="../media/image600.png"/><Relationship Id="rId5" Type="http://schemas.openxmlformats.org/officeDocument/2006/relationships/image" Target="../media/image40.png"/><Relationship Id="rId10" Type="http://schemas.openxmlformats.org/officeDocument/2006/relationships/image" Target="../media/image59.png"/><Relationship Id="rId4" Type="http://schemas.openxmlformats.org/officeDocument/2006/relationships/image" Target="../media/image541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540.png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11" Type="http://schemas.openxmlformats.org/officeDocument/2006/relationships/image" Target="../media/image680.png"/><Relationship Id="rId5" Type="http://schemas.openxmlformats.org/officeDocument/2006/relationships/image" Target="../media/image660.png"/><Relationship Id="rId10" Type="http://schemas.openxmlformats.org/officeDocument/2006/relationships/image" Target="../media/image670.png"/><Relationship Id="rId4" Type="http://schemas.openxmlformats.org/officeDocument/2006/relationships/image" Target="../media/image650.png"/><Relationship Id="rId9" Type="http://schemas.openxmlformats.org/officeDocument/2006/relationships/image" Target="../media/image6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8" Type="http://schemas.openxmlformats.org/officeDocument/2006/relationships/image" Target="../media/image9.png"/><Relationship Id="rId3" Type="http://schemas.openxmlformats.org/officeDocument/2006/relationships/image" Target="../media/image6.png"/><Relationship Id="rId21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.png"/><Relationship Id="rId1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jpeg"/><Relationship Id="rId3" Type="http://schemas.openxmlformats.org/officeDocument/2006/relationships/image" Target="../media/image100.png"/><Relationship Id="rId7" Type="http://schemas.openxmlformats.org/officeDocument/2006/relationships/image" Target="../media/image15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6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2.png"/><Relationship Id="rId5" Type="http://schemas.openxmlformats.org/officeDocument/2006/relationships/image" Target="../media/image28.png"/><Relationship Id="rId10" Type="http://schemas.openxmlformats.org/officeDocument/2006/relationships/image" Target="../media/image25.png"/><Relationship Id="rId4" Type="http://schemas.openxmlformats.org/officeDocument/2006/relationships/image" Target="../media/image2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30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1.png"/><Relationship Id="rId11" Type="http://schemas.openxmlformats.org/officeDocument/2006/relationships/image" Target="../media/image35.png"/><Relationship Id="rId5" Type="http://schemas.openxmlformats.org/officeDocument/2006/relationships/image" Target="../media/image23.png"/><Relationship Id="rId10" Type="http://schemas.openxmlformats.org/officeDocument/2006/relationships/image" Target="../media/image341.png"/><Relationship Id="rId4" Type="http://schemas.openxmlformats.org/officeDocument/2006/relationships/image" Target="../media/image340.png"/><Relationship Id="rId9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80.png"/><Relationship Id="rId7" Type="http://schemas.openxmlformats.org/officeDocument/2006/relationships/image" Target="../media/image5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5828D20-0ED6-47AE-B972-945EC06E70C9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938738" y="634610"/>
                <a:ext cx="10314523" cy="223904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53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53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-Hardness of Approximating Meta-Complexity:</a:t>
                </a:r>
                <a:br>
                  <a:rPr lang="en-US" altLang="zh-CN" sz="5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53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Cryptographic Approach</a:t>
                </a:r>
                <a:endParaRPr lang="zh-CN" altLang="en-US" sz="53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5828D20-0ED6-47AE-B972-945EC06E70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938738" y="634610"/>
                <a:ext cx="10314523" cy="2239041"/>
              </a:xfr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2E0DEECA-BF6C-AD3D-EC6E-5D42070BD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2" y="3186278"/>
            <a:ext cx="1718924" cy="1596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48A250-8EFA-87F9-208B-F18B7565A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609" y="3186278"/>
            <a:ext cx="1650647" cy="1596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64B8AF3-C366-38C3-959D-3D4FBF2A181A}"/>
              </a:ext>
            </a:extLst>
          </p:cNvPr>
          <p:cNvSpPr txBox="1"/>
          <p:nvPr/>
        </p:nvSpPr>
        <p:spPr>
          <a:xfrm>
            <a:off x="3105166" y="4942396"/>
            <a:ext cx="1969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Rahul Ilango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(MIT)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5B2E8FE-9554-8C54-CC40-79A62159F42D}"/>
              </a:ext>
            </a:extLst>
          </p:cNvPr>
          <p:cNvSpPr txBox="1"/>
          <p:nvPr/>
        </p:nvSpPr>
        <p:spPr>
          <a:xfrm>
            <a:off x="5376942" y="4942395"/>
            <a:ext cx="1969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latin typeface="Arial" panose="020B0604020202020204" pitchFamily="34" charset="0"/>
                <a:cs typeface="Arial" panose="020B0604020202020204" pitchFamily="34" charset="0"/>
              </a:rPr>
              <a:t>Hanlin Ren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(Oxford)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A59E89B-974A-1289-D951-9FA31EB06329}"/>
              </a:ext>
            </a:extLst>
          </p:cNvPr>
          <p:cNvSpPr txBox="1"/>
          <p:nvPr/>
        </p:nvSpPr>
        <p:spPr>
          <a:xfrm>
            <a:off x="768302" y="4942395"/>
            <a:ext cx="218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Yizhi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Huang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(Tsinghua)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5AF9CAF-7264-4C4F-C1BA-C6C35808783C}"/>
              </a:ext>
            </a:extLst>
          </p:cNvPr>
          <p:cNvSpPr txBox="1"/>
          <p:nvPr/>
        </p:nvSpPr>
        <p:spPr>
          <a:xfrm>
            <a:off x="800461" y="5823280"/>
            <a:ext cx="657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STOC 2023</a:t>
            </a:r>
          </a:p>
        </p:txBody>
      </p:sp>
      <p:pic>
        <p:nvPicPr>
          <p:cNvPr id="1026" name="Picture 2" descr="Yizhi Huang">
            <a:extLst>
              <a:ext uri="{FF2B5EF4-FFF2-40B4-BE49-F238E27FC236}">
                <a16:creationId xmlns:a16="http://schemas.microsoft.com/office/drawing/2014/main" id="{D282F007-58F0-B5C0-C9DA-8D8DB0E0F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07" y="3186278"/>
            <a:ext cx="1596144" cy="15961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2BBC451-E233-D759-8376-B70A861DF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635" y="3662781"/>
            <a:ext cx="2922685" cy="19508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1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40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-Hardness of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𝐆𝐚𝐩</m:t>
                    </m:r>
                    <m:sSup>
                      <m:sSupPr>
                        <m:ctrlP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4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𝐊</m:t>
                        </m:r>
                      </m:e>
                      <m:sup>
                        <m: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</m:sup>
                    </m:sSup>
                    <m:d>
                      <m:dPr>
                        <m:ctrlP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  <m:e>
                        <m: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</m:d>
                  </m:oMath>
                </a14:m>
                <a:b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(super-linear regime)</a:t>
                </a:r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Given: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want to reduce it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 message (of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Encrypt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;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𝑟𝑎𝑛𝑑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𝑐𝑡</m:t>
                        </m:r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  <a:blipFill>
                <a:blip r:embed="rId4"/>
                <a:stretch>
                  <a:fillRect l="-1043" t="-2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C0B9729-E797-0F5E-E376-8693330462AC}"/>
                  </a:ext>
                </a:extLst>
              </p:cNvPr>
              <p:cNvSpPr txBox="1"/>
              <p:nvPr/>
            </p:nvSpPr>
            <p:spPr>
              <a:xfrm>
                <a:off x="484537" y="3785492"/>
                <a:ext cx="5118755" cy="158607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400" b="1" i="1" u="sng" smtClean="0"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zh-CN" altLang="en-US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:r>
                  <a:rPr lang="en-US" altLang="zh-CN" sz="2400" b="1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satisfiable:</a:t>
                </a:r>
                <a:endParaRPr lang="en-US" altLang="zh-CN" sz="2400" b="1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be a witness,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Decrypt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poly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C0B9729-E797-0F5E-E376-869333046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37" y="3785492"/>
                <a:ext cx="5118755" cy="15860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FE6A601-DA7F-9BF9-1B4E-EDC78D3D1280}"/>
                  </a:ext>
                </a:extLst>
              </p:cNvPr>
              <p:cNvSpPr txBox="1"/>
              <p:nvPr/>
            </p:nvSpPr>
            <p:spPr>
              <a:xfrm>
                <a:off x="6113440" y="3757823"/>
                <a:ext cx="5594023" cy="158607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400" b="1" i="1" u="sng" smtClean="0"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zh-CN" altLang="en-US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is unsatisfiable:</a:t>
                </a: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Suppose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−100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we can enumerate possible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break the security of witness encryption!</a:t>
                </a: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FE6A601-DA7F-9BF9-1B4E-EDC78D3D1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440" y="3757823"/>
                <a:ext cx="5594023" cy="15860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50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 Witness Encryption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Everybody has access to a (specifically designed) oracle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𝒪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Encrypt</m:t>
                        </m:r>
                      </m:e>
                      <m:sup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𝒪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𝑚𝑠𝑔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𝑟𝑎𝑛𝑑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𝑐𝑡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Decrypt</m:t>
                        </m:r>
                      </m:e>
                      <m:sup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𝒪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𝑚𝑠𝑔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  <a:blipFill>
                <a:blip r:embed="rId3"/>
                <a:stretch>
                  <a:fillRect l="-1043" t="-2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E17EFD3-8416-1A53-CF92-49047601C1D1}"/>
                  </a:ext>
                </a:extLst>
              </p:cNvPr>
              <p:cNvSpPr txBox="1"/>
              <p:nvPr/>
            </p:nvSpPr>
            <p:spPr>
              <a:xfrm>
                <a:off x="838200" y="4211357"/>
                <a:ext cx="4959626" cy="83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Correctness: 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Decrypt</m:t>
                        </m:r>
                      </m:e>
                      <m:sup>
                        <m:r>
                          <a:rPr lang="zh-CN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𝒪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outputs the correct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𝑚𝑠𝑔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E17EFD3-8416-1A53-CF92-49047601C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11357"/>
                <a:ext cx="4959626" cy="83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Free Check Correct vector and picture">
            <a:extLst>
              <a:ext uri="{FF2B5EF4-FFF2-40B4-BE49-F238E27FC236}">
                <a16:creationId xmlns:a16="http://schemas.microsoft.com/office/drawing/2014/main" id="{BF8F2725-6742-66EB-8934-647777A79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11" y="3707249"/>
            <a:ext cx="1006815" cy="100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A60DF78-24D1-7B78-CD9D-DECA9402CA6E}"/>
                  </a:ext>
                </a:extLst>
              </p:cNvPr>
              <p:cNvSpPr txBox="1"/>
              <p:nvPr/>
            </p:nvSpPr>
            <p:spPr>
              <a:xfrm>
                <a:off x="6394174" y="4204490"/>
                <a:ext cx="4959626" cy="83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Security: 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unsatisfiable,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Encrypt</m:t>
                          </m:r>
                        </m:e>
                        <m:sup>
                          <m: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𝒪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,0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Encrypt</m:t>
                          </m:r>
                        </m:e>
                        <m:sup>
                          <m: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𝒪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A60DF78-24D1-7B78-CD9D-DECA9402C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174" y="4204490"/>
                <a:ext cx="4959626" cy="83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Free Vault Strongbox vector and picture">
            <a:extLst>
              <a:ext uri="{FF2B5EF4-FFF2-40B4-BE49-F238E27FC236}">
                <a16:creationId xmlns:a16="http://schemas.microsoft.com/office/drawing/2014/main" id="{B33065E8-DA0B-DC0C-02FE-7404A07AD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3964" y="3579957"/>
            <a:ext cx="1054168" cy="104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EDB69-E3D7-9D26-4A76-CF6306E725C0}"/>
                  </a:ext>
                </a:extLst>
              </p:cNvPr>
              <p:cNvSpPr txBox="1"/>
              <p:nvPr/>
            </p:nvSpPr>
            <p:spPr>
              <a:xfrm>
                <a:off x="6394174" y="2445026"/>
                <a:ext cx="4548146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Caveat: the oracle fan-in is only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~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security parameter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EDB69-E3D7-9D26-4A76-CF6306E7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174" y="2445026"/>
                <a:ext cx="4548146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6CE2392-440F-4E1B-5035-E726E991C3C4}"/>
                  </a:ext>
                </a:extLst>
              </p:cNvPr>
              <p:cNvSpPr txBox="1"/>
              <p:nvPr/>
            </p:nvSpPr>
            <p:spPr>
              <a:xfrm>
                <a:off x="947531" y="5435529"/>
                <a:ext cx="4359964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Hope 1: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we design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𝒪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carefully, then oracle witness encryption </a:t>
                </a:r>
                <a:r>
                  <a:rPr lang="en-US" altLang="zh-CN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unconditionally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exists…?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6CE2392-440F-4E1B-5035-E726E991C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31" y="5435529"/>
                <a:ext cx="4359964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2FBB8A1-7377-6348-101D-D0529840EA8B}"/>
                  </a:ext>
                </a:extLst>
              </p:cNvPr>
              <p:cNvSpPr txBox="1"/>
              <p:nvPr/>
            </p:nvSpPr>
            <p:spPr>
              <a:xfrm>
                <a:off x="6216926" y="5435529"/>
                <a:ext cx="4018721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Hope 2: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oracle witness encryption exists,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MOCSP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 (with large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approx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gap)?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2FBB8A1-7377-6348-101D-D0529840E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926" y="5435529"/>
                <a:ext cx="4018721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F9BC59-BD3F-45D4-A0CE-F329E07502DB}"/>
                  </a:ext>
                </a:extLst>
              </p:cNvPr>
              <p:cNvSpPr txBox="1"/>
              <p:nvPr/>
            </p:nvSpPr>
            <p:spPr>
              <a:xfrm>
                <a:off x="6394174" y="3256791"/>
                <a:ext cx="4548146" cy="6835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Oracle length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𝜆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Need exponential security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Ω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𝜆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F9BC59-BD3F-45D4-A0CE-F329E0750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174" y="3256791"/>
                <a:ext cx="4548146" cy="6835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30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D04BA03D-DD91-AF2C-0B31-5DC33E279347}"/>
                  </a:ext>
                </a:extLst>
              </p:cNvPr>
              <p:cNvSpPr/>
              <p:nvPr/>
            </p:nvSpPr>
            <p:spPr>
              <a:xfrm>
                <a:off x="7031936" y="2681562"/>
                <a:ext cx="4393096" cy="2464904"/>
              </a:xfrm>
              <a:prstGeom prst="round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D04BA03D-DD91-AF2C-0B31-5DC33E2793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936" y="2681562"/>
                <a:ext cx="4393096" cy="24649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Oracle WE </a:t>
                </a:r>
                <a14:m>
                  <m:oMath xmlns:m="http://schemas.openxmlformats.org/officeDocument/2006/math">
                    <m:r>
                      <a:rPr lang="en-US" altLang="zh-CN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  <m:r>
                      <a:rPr lang="en-US" altLang="zh-CN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4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-hardness of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𝐌𝐎𝐂𝐒𝐏</m:t>
                    </m:r>
                  </m:oMath>
                </a14:m>
                <a:endParaRPr lang="zh-CN" altLang="en-US" sz="4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an instance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want to produce an instance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satisfiable if and only 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has small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-oracle circuit complexity!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  <a:blipFill>
                <a:blip r:embed="rId5"/>
                <a:stretch>
                  <a:fillRect l="-1043" t="-2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28C71AD2-2E32-E4ED-9C16-C76EAFA7C906}"/>
              </a:ext>
            </a:extLst>
          </p:cNvPr>
          <p:cNvGrpSpPr/>
          <p:nvPr/>
        </p:nvGrpSpPr>
        <p:grpSpPr>
          <a:xfrm>
            <a:off x="1659835" y="2840315"/>
            <a:ext cx="3747052" cy="753769"/>
            <a:chOff x="1659835" y="2840315"/>
            <a:chExt cx="3747052" cy="7537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2025CA36-2362-C91B-0300-2B6FB23B74A6}"/>
                    </a:ext>
                  </a:extLst>
                </p:cNvPr>
                <p:cNvSpPr txBox="1"/>
                <p:nvPr/>
              </p:nvSpPr>
              <p:spPr>
                <a:xfrm>
                  <a:off x="1659835" y="2840315"/>
                  <a:ext cx="3747052" cy="369332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25000">
                      <a:srgbClr val="FFFF00"/>
                    </a:gs>
                    <a:gs pos="75000">
                      <a:srgbClr val="0070C0"/>
                    </a:gs>
                    <a:gs pos="62000">
                      <a:srgbClr val="00B0F0"/>
                    </a:gs>
                    <a:gs pos="12000">
                      <a:srgbClr val="FFC000"/>
                    </a:gs>
                    <a:gs pos="51000">
                      <a:srgbClr val="00B050"/>
                    </a:gs>
                    <a:gs pos="37000">
                      <a:srgbClr val="92D050"/>
                    </a:gs>
                    <a:gs pos="100000">
                      <a:srgbClr val="7030A0"/>
                    </a:gs>
                    <a:gs pos="88000">
                      <a:srgbClr val="002060"/>
                    </a:gs>
                  </a:gsLst>
                  <a:lin ang="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2025CA36-2362-C91B-0300-2B6FB23B7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835" y="2840315"/>
                  <a:ext cx="374705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F0447DF-56B8-D03A-3E50-966CC932385A}"/>
                </a:ext>
              </a:extLst>
            </p:cNvPr>
            <p:cNvSpPr txBox="1"/>
            <p:nvPr/>
          </p:nvSpPr>
          <p:spPr>
            <a:xfrm>
              <a:off x="1659835" y="3224752"/>
              <a:ext cx="3309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(random truth table)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6086F16C-88FD-2C77-9E6F-3C758BF62247}"/>
                  </a:ext>
                </a:extLst>
              </p:cNvPr>
              <p:cNvSpPr/>
              <p:nvPr/>
            </p:nvSpPr>
            <p:spPr>
              <a:xfrm>
                <a:off x="7613373" y="3367362"/>
                <a:ext cx="3230217" cy="732923"/>
              </a:xfrm>
              <a:prstGeom prst="roundRect">
                <a:avLst>
                  <a:gd name="adj" fmla="val 28872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the oracle under which witness encryption exists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6086F16C-88FD-2C77-9E6F-3C758BF62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373" y="3367362"/>
                <a:ext cx="3230217" cy="732923"/>
              </a:xfrm>
              <a:prstGeom prst="roundRect">
                <a:avLst>
                  <a:gd name="adj" fmla="val 28872"/>
                </a:avLst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20CEC008-3A85-762F-0F73-D0CEB6D44209}"/>
                  </a:ext>
                </a:extLst>
              </p:cNvPr>
              <p:cNvSpPr/>
              <p:nvPr/>
            </p:nvSpPr>
            <p:spPr>
              <a:xfrm>
                <a:off x="7837003" y="4253230"/>
                <a:ext cx="2782955" cy="732923"/>
              </a:xfrm>
              <a:prstGeom prst="roundRect">
                <a:avLst>
                  <a:gd name="adj" fmla="val 28872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bit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Encrypt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20CEC008-3A85-762F-0F73-D0CEB6D44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003" y="4253230"/>
                <a:ext cx="2782955" cy="732923"/>
              </a:xfrm>
              <a:prstGeom prst="roundRect">
                <a:avLst>
                  <a:gd name="adj" fmla="val 28872"/>
                </a:avLst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85548FA-485A-B7B6-A1E2-FEFC2060E387}"/>
                  </a:ext>
                </a:extLst>
              </p:cNvPr>
              <p:cNvSpPr txBox="1"/>
              <p:nvPr/>
            </p:nvSpPr>
            <p:spPr>
              <a:xfrm>
                <a:off x="324267" y="3639698"/>
                <a:ext cx="5757234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satisfiable, then by 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correctness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witness encryption,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has a small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-oracle circuit: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85548FA-485A-B7B6-A1E2-FEFC2060E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7" y="3639698"/>
                <a:ext cx="5757234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8016C74-C66C-3EFB-A3B8-E2E90CE6337E}"/>
                  </a:ext>
                </a:extLst>
              </p:cNvPr>
              <p:cNvSpPr txBox="1"/>
              <p:nvPr/>
            </p:nvSpPr>
            <p:spPr>
              <a:xfrm>
                <a:off x="1260612" y="4499518"/>
                <a:ext cx="5348912" cy="13640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Hardcode a witness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obtain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Encrypt</m:t>
                        </m:r>
                      </m:e>
                      <m:sup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Run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Decrypt</m:t>
                        </m:r>
                      </m:e>
                      <m:sup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𝑐𝑡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obtain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</m:d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8016C74-C66C-3EFB-A3B8-E2E90CE6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612" y="4499518"/>
                <a:ext cx="5348912" cy="13640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A1A6768-DD3D-BFE5-1E73-4FAB5398BCCC}"/>
                  </a:ext>
                </a:extLst>
              </p:cNvPr>
              <p:cNvSpPr txBox="1"/>
              <p:nvPr/>
            </p:nvSpPr>
            <p:spPr>
              <a:xfrm>
                <a:off x="324267" y="6016256"/>
                <a:ext cx="7946337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unsatisfiable, then any small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-oracle circuit 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violates the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security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witness encryption! (Need a non-trivial proof)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A1A6768-DD3D-BFE5-1E73-4FAB5398B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7" y="6016256"/>
                <a:ext cx="7946337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834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construct oracle WE?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A59730C-C05E-7C61-64FD-A238A8DD2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383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Look at the paper that introduced WE…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GGSW uses multilinear maps, so our oracle implements the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generic multilinear map model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Security proof highly non-trivial.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CFA555-B58A-C9C5-7B98-16A01966D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26" y="2360278"/>
            <a:ext cx="8087347" cy="15692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5747ADE-875F-C263-6DE8-D4363BF5F7D1}"/>
              </a:ext>
            </a:extLst>
          </p:cNvPr>
          <p:cNvGrpSpPr/>
          <p:nvPr/>
        </p:nvGrpSpPr>
        <p:grpSpPr>
          <a:xfrm>
            <a:off x="6348242" y="4995052"/>
            <a:ext cx="1470582" cy="1424385"/>
            <a:chOff x="6348242" y="4995052"/>
            <a:chExt cx="1470582" cy="1424385"/>
          </a:xfrm>
        </p:grpSpPr>
        <p:pic>
          <p:nvPicPr>
            <p:cNvPr id="7" name="Picture 2" descr="Yizhi Huang">
              <a:extLst>
                <a:ext uri="{FF2B5EF4-FFF2-40B4-BE49-F238E27FC236}">
                  <a16:creationId xmlns:a16="http://schemas.microsoft.com/office/drawing/2014/main" id="{6AA39DD0-8CCA-C9D5-2D45-894A38769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2034" y="4995052"/>
              <a:ext cx="1022999" cy="1022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05499B8-3783-DDE8-9355-A440F40318FA}"/>
                </a:ext>
              </a:extLst>
            </p:cNvPr>
            <p:cNvSpPr txBox="1"/>
            <p:nvPr/>
          </p:nvSpPr>
          <p:spPr>
            <a:xfrm>
              <a:off x="6348242" y="6050105"/>
              <a:ext cx="1470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Yizhi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Huang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59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7C7A95-4C9D-417F-B9BE-B6FE09E14370}"/>
              </a:ext>
            </a:extLst>
          </p:cNvPr>
          <p:cNvSpPr/>
          <p:nvPr/>
        </p:nvSpPr>
        <p:spPr>
          <a:xfrm>
            <a:off x="2906665" y="2644170"/>
            <a:ext cx="637866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CN" altLang="en-US" sz="9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DAF525-050F-492B-9DE4-C22A3A915721}"/>
              </a:ext>
            </a:extLst>
          </p:cNvPr>
          <p:cNvSpPr txBox="1"/>
          <p:nvPr/>
        </p:nvSpPr>
        <p:spPr>
          <a:xfrm>
            <a:off x="4035971" y="4656082"/>
            <a:ext cx="4120056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Questions are welcome!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762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Minimum Circuit Size Problem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(Minimum Circuit Size Problem)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a truth table, compute its circuit complexity</a:t>
                </a: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What’s the complexity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FCB16BA2-95C8-7B63-EB36-03BD046A8D44}"/>
              </a:ext>
            </a:extLst>
          </p:cNvPr>
          <p:cNvSpPr txBox="1"/>
          <p:nvPr/>
        </p:nvSpPr>
        <p:spPr>
          <a:xfrm>
            <a:off x="6549812" y="4362368"/>
            <a:ext cx="2548848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(meta-)complexity of circuit complexity!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C2DDB45-A459-1930-7D54-25393D7DBDC0}"/>
                  </a:ext>
                </a:extLst>
              </p:cNvPr>
              <p:cNvSpPr txBox="1"/>
              <p:nvPr/>
            </p:nvSpPr>
            <p:spPr>
              <a:xfrm>
                <a:off x="1095355" y="5255593"/>
                <a:ext cx="2188029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MCSP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in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C2DDB45-A459-1930-7D54-25393D7DB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55" y="5255593"/>
                <a:ext cx="218802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1BDEA70-83E5-D519-C004-DE8B3048824D}"/>
                  </a:ext>
                </a:extLst>
              </p:cNvPr>
              <p:cNvSpPr txBox="1"/>
              <p:nvPr/>
            </p:nvSpPr>
            <p:spPr>
              <a:xfrm>
                <a:off x="4207861" y="5224132"/>
                <a:ext cx="3112880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MCSP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intractable under standard crypto assumptions.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1BDEA70-83E5-D519-C004-DE8B3048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61" y="5224132"/>
                <a:ext cx="311288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7B48890-8DAD-542F-5539-E70B8AB75B57}"/>
                  </a:ext>
                </a:extLst>
              </p:cNvPr>
              <p:cNvSpPr txBox="1"/>
              <p:nvPr/>
            </p:nvSpPr>
            <p:spPr>
              <a:xfrm>
                <a:off x="7984140" y="5255593"/>
                <a:ext cx="3283660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-complete?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7B48890-8DAD-542F-5539-E70B8AB75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140" y="5255593"/>
                <a:ext cx="328366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29DF14B4-3A31-2054-19EE-5B83012226FE}"/>
              </a:ext>
            </a:extLst>
          </p:cNvPr>
          <p:cNvSpPr txBox="1"/>
          <p:nvPr/>
        </p:nvSpPr>
        <p:spPr>
          <a:xfrm>
            <a:off x="3778250" y="6448942"/>
            <a:ext cx="262564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[RR97, KC00]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B0EED1A-9F9E-308B-D589-F88C8947A407}"/>
                  </a:ext>
                </a:extLst>
              </p:cNvPr>
              <p:cNvSpPr txBox="1"/>
              <p:nvPr/>
            </p:nvSpPr>
            <p:spPr>
              <a:xfrm>
                <a:off x="7573528" y="1847836"/>
                <a:ext cx="254884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length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B0EED1A-9F9E-308B-D589-F88C8947A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528" y="1847836"/>
                <a:ext cx="254884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BD168A9-FC38-B3EA-23C6-3CB1A114BB95}"/>
                  </a:ext>
                </a:extLst>
              </p:cNvPr>
              <p:cNvSpPr txBox="1"/>
              <p:nvPr/>
            </p:nvSpPr>
            <p:spPr>
              <a:xfrm>
                <a:off x="1381124" y="2501638"/>
                <a:ext cx="80295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600" dirty="0">
                    <a:latin typeface="Consolas" panose="020B0609020204030204" pitchFamily="49" charset="0"/>
                  </a:rPr>
                  <a:t>(     ,</a:t>
                </a:r>
                <a14:m>
                  <m:oMath xmlns:m="http://schemas.openxmlformats.org/officeDocument/2006/math">
                    <m:r>
                      <a:rPr lang="en-US" altLang="zh-CN" sz="9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9600" dirty="0">
                    <a:latin typeface="Consolas" panose="020B0609020204030204" pitchFamily="49" charset="0"/>
                  </a:rPr>
                  <a:t>)</a:t>
                </a:r>
                <a:endParaRPr lang="zh-CN" altLang="en-US" sz="9600" dirty="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BD168A9-FC38-B3EA-23C6-3CB1A114B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124" y="2501638"/>
                <a:ext cx="8029575" cy="1569660"/>
              </a:xfrm>
              <a:prstGeom prst="rect">
                <a:avLst/>
              </a:prstGeom>
              <a:blipFill>
                <a:blip r:embed="rId17"/>
                <a:stretch>
                  <a:fillRect l="-8049" t="-20543" b="-42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表格 5">
                <a:extLst>
                  <a:ext uri="{FF2B5EF4-FFF2-40B4-BE49-F238E27FC236}">
                    <a16:creationId xmlns:a16="http://schemas.microsoft.com/office/drawing/2014/main" id="{E8AB82F4-73AD-8269-058F-1DA9F50468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6938873"/>
                  </p:ext>
                </p:extLst>
              </p:nvPr>
            </p:nvGraphicFramePr>
            <p:xfrm>
              <a:off x="2298700" y="3045992"/>
              <a:ext cx="2959100" cy="74168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739775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表格 5">
                <a:extLst>
                  <a:ext uri="{FF2B5EF4-FFF2-40B4-BE49-F238E27FC236}">
                    <a16:creationId xmlns:a16="http://schemas.microsoft.com/office/drawing/2014/main" id="{E8AB82F4-73AD-8269-058F-1DA9F50468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6938873"/>
                  </p:ext>
                </p:extLst>
              </p:nvPr>
            </p:nvGraphicFramePr>
            <p:xfrm>
              <a:off x="2298700" y="3045992"/>
              <a:ext cx="2959100" cy="74168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739775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8"/>
                          <a:stretch>
                            <a:fillRect l="-4098" t="-8065" r="-312295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8"/>
                          <a:stretch>
                            <a:fillRect l="-104959" t="-8065" r="-214876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8"/>
                          <a:stretch>
                            <a:fillRect l="-203279" t="-8065" r="-113115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8"/>
                          <a:stretch>
                            <a:fillRect l="-305785" t="-8065" r="-14050" b="-1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8"/>
                          <a:stretch>
                            <a:fillRect l="-4098" t="-109836" r="-312295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8"/>
                          <a:stretch>
                            <a:fillRect l="-104959" t="-109836" r="-21487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8"/>
                          <a:stretch>
                            <a:fillRect l="-203279" t="-109836" r="-113115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8"/>
                          <a:stretch>
                            <a:fillRect l="-305785" t="-109836" r="-1405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D520A93-7A01-E3C7-83CD-3AEF975DA5EB}"/>
                  </a:ext>
                </a:extLst>
              </p:cNvPr>
              <p:cNvSpPr txBox="1"/>
              <p:nvPr/>
            </p:nvSpPr>
            <p:spPr>
              <a:xfrm>
                <a:off x="5745163" y="2509258"/>
                <a:ext cx="1422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6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9600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D520A93-7A01-E3C7-83CD-3AEF975DA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163" y="2509258"/>
                <a:ext cx="1422400" cy="156966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66CCEE46-3E81-29FD-3B63-0A15BA41D865}"/>
              </a:ext>
            </a:extLst>
          </p:cNvPr>
          <p:cNvSpPr txBox="1"/>
          <p:nvPr/>
        </p:nvSpPr>
        <p:spPr>
          <a:xfrm>
            <a:off x="8351546" y="5816226"/>
            <a:ext cx="2548848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Big open question in meta-complexity…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966FB52-78C7-CF2E-534C-BA36032D3BC3}"/>
              </a:ext>
            </a:extLst>
          </p:cNvPr>
          <p:cNvGrpSpPr/>
          <p:nvPr/>
        </p:nvGrpSpPr>
        <p:grpSpPr>
          <a:xfrm>
            <a:off x="7181084" y="2380618"/>
            <a:ext cx="4125092" cy="1857794"/>
            <a:chOff x="7181084" y="2380618"/>
            <a:chExt cx="4125092" cy="185779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1412929-6E40-75B0-71BF-7FD480502071}"/>
                </a:ext>
              </a:extLst>
            </p:cNvPr>
            <p:cNvGrpSpPr/>
            <p:nvPr/>
          </p:nvGrpSpPr>
          <p:grpSpPr>
            <a:xfrm>
              <a:off x="7181084" y="2509258"/>
              <a:ext cx="4125092" cy="1729154"/>
              <a:chOff x="7181084" y="3093720"/>
              <a:chExt cx="4125092" cy="17291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53359BDD-C1C8-E88C-745E-DA3BFB707CD4}"/>
                      </a:ext>
                    </a:extLst>
                  </p:cNvPr>
                  <p:cNvSpPr txBox="1"/>
                  <p:nvPr/>
                </p:nvSpPr>
                <p:spPr>
                  <a:xfrm>
                    <a:off x="8886826" y="4176543"/>
                    <a:ext cx="2419350" cy="646331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Is there a size-</a:t>
                    </a:r>
                    <a14:m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a14:m>
                    <a:r>
                      <a: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circuit computing </a:t>
                    </a:r>
                    <a14:m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a14:m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?</a:t>
                    </a:r>
                    <a:endPara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C38A990E-5388-4ED6-AFA3-94CEA38F1A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6826" y="4176543"/>
                    <a:ext cx="2419350" cy="64633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471BF74C-284A-E3FA-F799-0B40752EEF20}"/>
                      </a:ext>
                    </a:extLst>
                  </p:cNvPr>
                  <p:cNvSpPr txBox="1"/>
                  <p:nvPr/>
                </p:nvSpPr>
                <p:spPr>
                  <a:xfrm>
                    <a:off x="7181084" y="3093720"/>
                    <a:ext cx="1917576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9600" b="0" i="1" smtClean="0">
                              <a:latin typeface="Cambria Math" panose="02040503050406030204" pitchFamily="18" charset="0"/>
                            </a:rPr>
                            <m:t>⟹</m:t>
                          </m:r>
                        </m:oMath>
                      </m:oMathPara>
                    </a14:m>
                    <a:endParaRPr lang="zh-CN" altLang="en-US" sz="9600" dirty="0"/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D8E916AF-BAD3-4083-AA35-187EFCC4B1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1084" y="3093720"/>
                    <a:ext cx="1917576" cy="156966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2E3B3C76-ACC9-EAB8-20E5-C03596BCF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68438" y="2380618"/>
              <a:ext cx="1056125" cy="11147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196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0" grpId="0" animBg="1"/>
      <p:bldP spid="24" grpId="0" animBg="1"/>
      <p:bldP spid="29" grpId="0" animBg="1"/>
      <p:bldP spid="6" grpId="0"/>
      <p:bldP spid="12" grpId="0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Time-Bounded Kolmogorov Complexity</a:t>
            </a:r>
            <a:b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and Its Meta-Complexity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length of the shortest program computing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(on empty input)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01010101…01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Counting argument: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random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string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Not computable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</a:t>
                </a:r>
              </a:p>
              <a:p>
                <a:endParaRPr lang="en-US" altLang="zh-CN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length of the shortest program computing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steps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1BB1D0B-6C45-42F4-9E24-F8B630B1881C}"/>
              </a:ext>
            </a:extLst>
          </p:cNvPr>
          <p:cNvSpPr txBox="1"/>
          <p:nvPr/>
        </p:nvSpPr>
        <p:spPr>
          <a:xfrm>
            <a:off x="5829300" y="2672794"/>
            <a:ext cx="252412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print("01" * (n/2))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FBEE561-BD64-408D-9143-F969AC40B15E}"/>
                  </a:ext>
                </a:extLst>
              </p:cNvPr>
              <p:cNvSpPr txBox="1"/>
              <p:nvPr/>
            </p:nvSpPr>
            <p:spPr>
              <a:xfrm>
                <a:off x="7574643" y="4904959"/>
                <a:ext cx="1990725" cy="3816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Henceforth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poly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FBEE561-BD64-408D-9143-F969AC40B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643" y="4904959"/>
                <a:ext cx="1990725" cy="3816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AD06EA2-C607-8EC9-C96E-EEAEDAAB510F}"/>
                  </a:ext>
                </a:extLst>
              </p:cNvPr>
              <p:cNvSpPr txBox="1"/>
              <p:nvPr/>
            </p:nvSpPr>
            <p:spPr>
              <a:xfrm>
                <a:off x="928066" y="5480903"/>
                <a:ext cx="4465028" cy="8474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also intractable under standard crypto assumptions.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AD06EA2-C607-8EC9-C96E-EEAEDAAB5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66" y="5480903"/>
                <a:ext cx="4465028" cy="8474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D0291F2-4988-8B24-9439-20A8217C7C64}"/>
                  </a:ext>
                </a:extLst>
              </p:cNvPr>
              <p:cNvSpPr txBox="1"/>
              <p:nvPr/>
            </p:nvSpPr>
            <p:spPr>
              <a:xfrm>
                <a:off x="7091361" y="5480903"/>
                <a:ext cx="3498883" cy="8474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Also big open question:</a:t>
                </a: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-complete?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D0291F2-4988-8B24-9439-20A8217C7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361" y="5480903"/>
                <a:ext cx="3498883" cy="8474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84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-completeness of meta-complexity:</a:t>
                </a:r>
                <a:b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Why care about it?</a:t>
                </a:r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23C1B6AD-1020-F238-8110-8F21A26858B1}"/>
              </a:ext>
            </a:extLst>
          </p:cNvPr>
          <p:cNvSpPr txBox="1"/>
          <p:nvPr/>
        </p:nvSpPr>
        <p:spPr>
          <a:xfrm>
            <a:off x="1729408" y="3167390"/>
            <a:ext cx="2017643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Curiosity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对话气泡: 圆角矩形 3">
                <a:extLst>
                  <a:ext uri="{FF2B5EF4-FFF2-40B4-BE49-F238E27FC236}">
                    <a16:creationId xmlns:a16="http://schemas.microsoft.com/office/drawing/2014/main" id="{63E43D8A-1DC6-1D2D-8FF1-05B2973B1EE7}"/>
                  </a:ext>
                </a:extLst>
              </p:cNvPr>
              <p:cNvSpPr/>
              <p:nvPr/>
            </p:nvSpPr>
            <p:spPr>
              <a:xfrm>
                <a:off x="417443" y="1750137"/>
                <a:ext cx="3419061" cy="1110857"/>
              </a:xfrm>
              <a:prstGeom prst="wedgeRoundRectCallout">
                <a:avLst>
                  <a:gd name="adj1" fmla="val 38494"/>
                  <a:gd name="adj2" fmla="val 71912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[Murray-Williams 17]: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MCSP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-hard under deterministic mapping reductions, then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𝐄𝐗𝐏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𝐙𝐏𝐏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对话气泡: 圆角矩形 3">
                <a:extLst>
                  <a:ext uri="{FF2B5EF4-FFF2-40B4-BE49-F238E27FC236}">
                    <a16:creationId xmlns:a16="http://schemas.microsoft.com/office/drawing/2014/main" id="{63E43D8A-1DC6-1D2D-8FF1-05B2973B1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43" y="1750137"/>
                <a:ext cx="3419061" cy="1110857"/>
              </a:xfrm>
              <a:prstGeom prst="wedgeRoundRectCallout">
                <a:avLst>
                  <a:gd name="adj1" fmla="val 38494"/>
                  <a:gd name="adj2" fmla="val 7191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9C08A178-892E-27BD-8B3B-5F77A2F71B75}"/>
              </a:ext>
            </a:extLst>
          </p:cNvPr>
          <p:cNvSpPr/>
          <p:nvPr/>
        </p:nvSpPr>
        <p:spPr>
          <a:xfrm>
            <a:off x="4010438" y="2031076"/>
            <a:ext cx="3419061" cy="1133061"/>
          </a:xfrm>
          <a:prstGeom prst="cloudCallout">
            <a:avLst>
              <a:gd name="adj1" fmla="val -54481"/>
              <a:gd name="adj2" fmla="val 625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555AD95-8417-7076-4E98-405B44DDF6D8}"/>
                  </a:ext>
                </a:extLst>
              </p:cNvPr>
              <p:cNvSpPr txBox="1"/>
              <p:nvPr/>
            </p:nvSpPr>
            <p:spPr>
              <a:xfrm>
                <a:off x="4363278" y="2135942"/>
                <a:ext cx="299167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it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-hard? This problem will be “hard to solve”, but Yes or No?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555AD95-8417-7076-4E98-405B44DDF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278" y="2135942"/>
                <a:ext cx="2991679" cy="923330"/>
              </a:xfrm>
              <a:prstGeom prst="rect">
                <a:avLst/>
              </a:prstGeom>
              <a:blipFill>
                <a:blip r:embed="rId5"/>
                <a:stretch>
                  <a:fillRect l="-1833" t="-3289" r="-2037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3C0C75E2-64D4-D540-F847-1FE188436751}"/>
              </a:ext>
            </a:extLst>
          </p:cNvPr>
          <p:cNvSpPr/>
          <p:nvPr/>
        </p:nvSpPr>
        <p:spPr>
          <a:xfrm>
            <a:off x="140991" y="4120740"/>
            <a:ext cx="3971963" cy="1292087"/>
          </a:xfrm>
          <a:prstGeom prst="wedgeEllipseCallout">
            <a:avLst>
              <a:gd name="adj1" fmla="val 34242"/>
              <a:gd name="adj2" fmla="val -7411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7B09A33-CF4C-0A96-38E1-4351C43AC242}"/>
                  </a:ext>
                </a:extLst>
              </p:cNvPr>
              <p:cNvSpPr txBox="1"/>
              <p:nvPr/>
            </p:nvSpPr>
            <p:spPr>
              <a:xfrm>
                <a:off x="390939" y="4305119"/>
                <a:ext cx="3445565" cy="93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are natural problems whose complexity remain unidentified</a:t>
                </a:r>
                <a:endPara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7B09A33-CF4C-0A96-38E1-4351C43AC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39" y="4305119"/>
                <a:ext cx="3445565" cy="935641"/>
              </a:xfrm>
              <a:prstGeom prst="rect">
                <a:avLst/>
              </a:prstGeom>
              <a:blipFill>
                <a:blip r:embed="rId6"/>
                <a:stretch>
                  <a:fillRect l="-1416" t="-1299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38639A2F-6476-437E-8154-A78AEFC13B79}"/>
              </a:ext>
            </a:extLst>
          </p:cNvPr>
          <p:cNvSpPr txBox="1"/>
          <p:nvPr/>
        </p:nvSpPr>
        <p:spPr>
          <a:xfrm>
            <a:off x="2320901" y="4872967"/>
            <a:ext cx="159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for 50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yrs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AF31C7-3406-EEB7-2F7C-870E378E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68" y="5452842"/>
            <a:ext cx="787242" cy="11808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B60E9EC-5E8C-3E47-85EF-22DA01E374E6}"/>
              </a:ext>
            </a:extLst>
          </p:cNvPr>
          <p:cNvSpPr txBox="1"/>
          <p:nvPr/>
        </p:nvSpPr>
        <p:spPr>
          <a:xfrm>
            <a:off x="4991762" y="3419690"/>
            <a:ext cx="2017643" cy="954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Excluding Heuristica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对话气泡: 圆角矩形 13">
                <a:extLst>
                  <a:ext uri="{FF2B5EF4-FFF2-40B4-BE49-F238E27FC236}">
                    <a16:creationId xmlns:a16="http://schemas.microsoft.com/office/drawing/2014/main" id="{2E6F8574-ED2E-D830-BCA1-A128F60BB8FE}"/>
                  </a:ext>
                </a:extLst>
              </p:cNvPr>
              <p:cNvSpPr/>
              <p:nvPr/>
            </p:nvSpPr>
            <p:spPr>
              <a:xfrm>
                <a:off x="5225008" y="4972397"/>
                <a:ext cx="3661911" cy="1292087"/>
              </a:xfrm>
              <a:prstGeom prst="wedgeRoundRectCallout">
                <a:avLst>
                  <a:gd name="adj1" fmla="val -33556"/>
                  <a:gd name="adj2" fmla="val -104279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[Hirahara18]: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GapMCSP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Gap</m:t>
                    </m:r>
                    <m:sSup>
                      <m:sSupPr>
                        <m:ctrlPr>
                          <a:rPr lang="en-US" altLang="zh-CN" b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-hard, then the worst- and average-case complexity of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are equivalent.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对话气泡: 圆角矩形 13">
                <a:extLst>
                  <a:ext uri="{FF2B5EF4-FFF2-40B4-BE49-F238E27FC236}">
                    <a16:creationId xmlns:a16="http://schemas.microsoft.com/office/drawing/2014/main" id="{2E6F8574-ED2E-D830-BCA1-A128F60BB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08" y="4972397"/>
                <a:ext cx="3661911" cy="1292087"/>
              </a:xfrm>
              <a:prstGeom prst="wedgeRoundRectCallout">
                <a:avLst>
                  <a:gd name="adj1" fmla="val -33556"/>
                  <a:gd name="adj2" fmla="val -104279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7531208F-2FFB-2263-BBD7-4DCF2708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919" y="5243837"/>
            <a:ext cx="1156253" cy="11562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6FE5E1E-093B-7B39-2324-020B6B4AF402}"/>
                  </a:ext>
                </a:extLst>
              </p:cNvPr>
              <p:cNvSpPr txBox="1"/>
              <p:nvPr/>
            </p:nvSpPr>
            <p:spPr>
              <a:xfrm>
                <a:off x="9268755" y="4766784"/>
                <a:ext cx="2232477" cy="9541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OWF from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  <m:r>
                      <a:rPr lang="en-US" altLang="zh-CN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r>
                      <a:rPr lang="en-US" altLang="zh-CN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𝐁𝐏𝐏</m:t>
                    </m:r>
                  </m:oMath>
                </a14:m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6FE5E1E-093B-7B39-2324-020B6B4AF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755" y="4766784"/>
                <a:ext cx="2232477" cy="954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37B543A7-A381-6FF1-B3CE-CE380563D03A}"/>
              </a:ext>
            </a:extLst>
          </p:cNvPr>
          <p:cNvGrpSpPr/>
          <p:nvPr/>
        </p:nvGrpSpPr>
        <p:grpSpPr>
          <a:xfrm>
            <a:off x="7603433" y="3164137"/>
            <a:ext cx="4141510" cy="1133062"/>
            <a:chOff x="7603433" y="3164137"/>
            <a:chExt cx="4141510" cy="1133062"/>
          </a:xfrm>
        </p:grpSpPr>
        <p:sp>
          <p:nvSpPr>
            <p:cNvPr id="16" name="对话气泡: 椭圆形 15">
              <a:extLst>
                <a:ext uri="{FF2B5EF4-FFF2-40B4-BE49-F238E27FC236}">
                  <a16:creationId xmlns:a16="http://schemas.microsoft.com/office/drawing/2014/main" id="{0E286B50-4B3B-9A73-EAD5-101A704BC91C}"/>
                </a:ext>
              </a:extLst>
            </p:cNvPr>
            <p:cNvSpPr/>
            <p:nvPr/>
          </p:nvSpPr>
          <p:spPr>
            <a:xfrm>
              <a:off x="7603433" y="3164137"/>
              <a:ext cx="4141510" cy="1133062"/>
            </a:xfrm>
            <a:prstGeom prst="wedgeEllipseCallout">
              <a:avLst>
                <a:gd name="adj1" fmla="val 30469"/>
                <a:gd name="adj2" fmla="val 79205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335D43A3-A0F2-94F0-345F-4982D77A6B34}"/>
                    </a:ext>
                  </a:extLst>
                </p:cNvPr>
                <p:cNvSpPr txBox="1"/>
                <p:nvPr/>
              </p:nvSpPr>
              <p:spPr>
                <a:xfrm>
                  <a:off x="8041065" y="3288103"/>
                  <a:ext cx="3526096" cy="935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[LP20, LP22]: Average-case complexity of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poly</m:t>
                          </m:r>
                        </m:sup>
                      </m:sSup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characterizes one-way functions!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335D43A3-A0F2-94F0-345F-4982D77A6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065" y="3288103"/>
                  <a:ext cx="3526096" cy="935641"/>
                </a:xfrm>
                <a:prstGeom prst="rect">
                  <a:avLst/>
                </a:prstGeom>
                <a:blipFill>
                  <a:blip r:embed="rId11"/>
                  <a:stretch>
                    <a:fillRect l="-1382" t="-3247" r="-2936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96EB879-125B-8705-2456-0E17A6E84B1B}"/>
              </a:ext>
            </a:extLst>
          </p:cNvPr>
          <p:cNvGrpSpPr/>
          <p:nvPr/>
        </p:nvGrpSpPr>
        <p:grpSpPr>
          <a:xfrm>
            <a:off x="8690628" y="1846244"/>
            <a:ext cx="2606125" cy="1286656"/>
            <a:chOff x="8690628" y="1846244"/>
            <a:chExt cx="2606125" cy="1286656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F0F5F6E-5EA6-7ABC-551A-35DD4040FC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0628" y="1846244"/>
              <a:ext cx="1156254" cy="128538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62EBCE-06AD-13A9-BC72-59F89DCF8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6882" y="1846244"/>
              <a:ext cx="1449871" cy="128665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8991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/>
      <p:bldP spid="9" grpId="0" animBg="1"/>
      <p:bldP spid="11" grpId="0"/>
      <p:bldP spid="12" grpId="0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Minimum </a:t>
            </a:r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 Circuit Size Problem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B9D0CC-107E-2F63-141F-534F399B7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“Approaching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above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” [Ilango’20]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a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an oracle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compute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-oracle circuit complexity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 “testing ground”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-hardness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MOCSP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under deterministic reductions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𝐙𝐏𝐏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(still!)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[Ilango’20]: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-hard under randomized reductions!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B9D0CC-107E-2F63-141F-534F399B7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  <a:blipFill>
                <a:blip r:embed="rId3"/>
                <a:stretch>
                  <a:fillRect l="-1043" t="-3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F5B5E61C-5A82-3623-F822-AF760A220E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0460" y="3694158"/>
              <a:ext cx="1798168" cy="51816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49542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449542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449542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449542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2253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sup>
                                    <m: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2253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sup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F5B5E61C-5A82-3623-F822-AF760A220E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4074071"/>
                  </p:ext>
                </p:extLst>
              </p:nvPr>
            </p:nvGraphicFramePr>
            <p:xfrm>
              <a:off x="1520460" y="3694158"/>
              <a:ext cx="1798168" cy="51816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49542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449542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449542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449542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757" t="-9302" r="-322973" b="-1348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6757" t="-9302" r="-222973" b="-1348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6757" t="-9302" r="-122973" b="-1348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06757" t="-9302" r="-22973" b="-1348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757" t="-109302" r="-322973" b="-348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6757" t="-109302" r="-222973" b="-348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6757" t="-109302" r="-122973" b="-348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06757" t="-109302" r="-22973" b="-348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5">
                <a:extLst>
                  <a:ext uri="{FF2B5EF4-FFF2-40B4-BE49-F238E27FC236}">
                    <a16:creationId xmlns:a16="http://schemas.microsoft.com/office/drawing/2014/main" id="{2EA3C67A-3A8B-4E35-0CB5-C07F09F8141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00888" y="3617958"/>
              <a:ext cx="2560168" cy="67056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640042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640042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640042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640042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2253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sup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12120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sup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5">
                <a:extLst>
                  <a:ext uri="{FF2B5EF4-FFF2-40B4-BE49-F238E27FC236}">
                    <a16:creationId xmlns:a16="http://schemas.microsoft.com/office/drawing/2014/main" id="{2EA3C67A-3A8B-4E35-0CB5-C07F09F814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498486"/>
                  </p:ext>
                </p:extLst>
              </p:nvPr>
            </p:nvGraphicFramePr>
            <p:xfrm>
              <a:off x="4000888" y="3617958"/>
              <a:ext cx="2560168" cy="67056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640042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640042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640042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640042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762" t="-8929" r="-317143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03774" t="-8929" r="-214151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05714" t="-8929" r="-11619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305714" t="-8929" r="-16190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762" t="-110909" r="-31714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3774" t="-110909" r="-214151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5714" t="-110909" r="-116190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5714" t="-110909" r="-16190" b="-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A24553CB-E1E8-71B6-BF9C-CEDC581A5207}"/>
              </a:ext>
            </a:extLst>
          </p:cNvPr>
          <p:cNvGrpSpPr/>
          <p:nvPr/>
        </p:nvGrpSpPr>
        <p:grpSpPr>
          <a:xfrm>
            <a:off x="725865" y="2940349"/>
            <a:ext cx="6656695" cy="1862048"/>
            <a:chOff x="725865" y="3139129"/>
            <a:chExt cx="6656695" cy="18620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25CCE1BE-BD66-3DFE-DA1D-938B6CDD6858}"/>
                    </a:ext>
                  </a:extLst>
                </p:cNvPr>
                <p:cNvSpPr txBox="1"/>
                <p:nvPr/>
              </p:nvSpPr>
              <p:spPr>
                <a:xfrm>
                  <a:off x="725865" y="3139129"/>
                  <a:ext cx="867266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500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zh-CN" altLang="en-US" sz="115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25CCE1BE-BD66-3DFE-DA1D-938B6CDD68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865" y="3139129"/>
                  <a:ext cx="867266" cy="18620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D1B53A2-5842-BD25-AA94-35B3DDDB219A}"/>
                    </a:ext>
                  </a:extLst>
                </p:cNvPr>
                <p:cNvSpPr txBox="1"/>
                <p:nvPr/>
              </p:nvSpPr>
              <p:spPr>
                <a:xfrm>
                  <a:off x="3201768" y="3139129"/>
                  <a:ext cx="867266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zh-CN" altLang="en-US" sz="115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D1B53A2-5842-BD25-AA94-35B3DDDB2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768" y="3139129"/>
                  <a:ext cx="867266" cy="18620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1D8E82E-8AD3-0B97-ACC5-240E22BA978B}"/>
                    </a:ext>
                  </a:extLst>
                </p:cNvPr>
                <p:cNvSpPr txBox="1"/>
                <p:nvPr/>
              </p:nvSpPr>
              <p:spPr>
                <a:xfrm>
                  <a:off x="6515294" y="3139129"/>
                  <a:ext cx="867266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15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1D8E82E-8AD3-0B97-ACC5-240E22BA9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5294" y="3139129"/>
                  <a:ext cx="867266" cy="186204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箭头: 右 10">
            <a:extLst>
              <a:ext uri="{FF2B5EF4-FFF2-40B4-BE49-F238E27FC236}">
                <a16:creationId xmlns:a16="http://schemas.microsoft.com/office/drawing/2014/main" id="{B2816B1D-AFD1-6870-03E9-CE03AC638728}"/>
              </a:ext>
            </a:extLst>
          </p:cNvPr>
          <p:cNvSpPr/>
          <p:nvPr/>
        </p:nvSpPr>
        <p:spPr>
          <a:xfrm>
            <a:off x="7419288" y="3617958"/>
            <a:ext cx="1150070" cy="59436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318D90D-CD29-A40C-4854-4FE8083451CE}"/>
              </a:ext>
            </a:extLst>
          </p:cNvPr>
          <p:cNvGrpSpPr/>
          <p:nvPr/>
        </p:nvGrpSpPr>
        <p:grpSpPr>
          <a:xfrm>
            <a:off x="8979035" y="3183866"/>
            <a:ext cx="1470980" cy="1552702"/>
            <a:chOff x="8979035" y="3382646"/>
            <a:chExt cx="1470980" cy="155270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AA46F53-6725-1C2B-CC89-E80E0E1F0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79035" y="3382646"/>
              <a:ext cx="1470980" cy="15527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8" descr="Crystal Ball on Apple iOS 15.4">
              <a:extLst>
                <a:ext uri="{FF2B5EF4-FFF2-40B4-BE49-F238E27FC236}">
                  <a16:creationId xmlns:a16="http://schemas.microsoft.com/office/drawing/2014/main" id="{2C8CEFCE-156C-3263-233B-4C3BA30E6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0560" y="3892938"/>
              <a:ext cx="374374" cy="374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rystal Ball on Apple iOS 15.4">
              <a:extLst>
                <a:ext uri="{FF2B5EF4-FFF2-40B4-BE49-F238E27FC236}">
                  <a16:creationId xmlns:a16="http://schemas.microsoft.com/office/drawing/2014/main" id="{65D1D483-FD15-BB7E-9950-41AD02BA6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0027" y="3409481"/>
              <a:ext cx="374374" cy="374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8" descr="Crystal Ball on Apple iOS 15.4">
            <a:extLst>
              <a:ext uri="{FF2B5EF4-FFF2-40B4-BE49-F238E27FC236}">
                <a16:creationId xmlns:a16="http://schemas.microsoft.com/office/drawing/2014/main" id="{E53D4F83-F3E7-536B-AA86-7596232D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055" y="2350508"/>
            <a:ext cx="374374" cy="37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26DE02-A57E-7BC6-2915-6790F0433C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9937" y="5925728"/>
            <a:ext cx="717810" cy="6665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5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4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𝐊</m:t>
                        </m:r>
                      </m:e>
                      <m:sup>
                        <m:r>
                          <a:rPr lang="en-US" altLang="zh-CN" sz="4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𝐩𝐨𝐥𝐲</m:t>
                        </m:r>
                      </m:sup>
                    </m:sSup>
                  </m:oMath>
                </a14:m>
                <a:r>
                  <a:rPr lang="zh-CN" alt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Complexity</a:t>
                </a:r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B9D0CC-107E-2F63-141F-534F399B7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rgbClr val="F359D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length of the shortest program computing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steps, given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359D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similar ideas as [Ilango’20], [Liu-Pass’22] showed that 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B9D0CC-107E-2F63-141F-534F399B7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  <a:blipFill>
                <a:blip r:embed="rId4"/>
                <a:stretch>
                  <a:fillRect l="-1043" t="-2160" r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AC9B45B-40AD-8AEC-72F9-F04D4A59BC7B}"/>
                  </a:ext>
                </a:extLst>
              </p:cNvPr>
              <p:cNvSpPr txBox="1"/>
              <p:nvPr/>
            </p:nvSpPr>
            <p:spPr>
              <a:xfrm>
                <a:off x="5561814" y="2311850"/>
                <a:ext cx="4722829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MOCSP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like “conditional circuit complexity”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AC9B45B-40AD-8AEC-72F9-F04D4A59B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814" y="2311850"/>
                <a:ext cx="47228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86E9E03-E4FB-2E79-AF0A-70F1EE9F95B7}"/>
                  </a:ext>
                </a:extLst>
              </p:cNvPr>
              <p:cNvSpPr txBox="1"/>
              <p:nvPr/>
            </p:nvSpPr>
            <p:spPr>
              <a:xfrm>
                <a:off x="624841" y="3846137"/>
                <a:ext cx="5176101" cy="200054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Sublinear regime: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≪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altLang="zh-CN" sz="2400" b="1" dirty="0">
                  <a:latin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 [Liu-Pass’22, Hirahara’22]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lower bound argument in the reduction: “In the NO case, the program has to miss some information in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(because it cannot read all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)”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86E9E03-E4FB-2E79-AF0A-70F1EE9F9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1" y="3846137"/>
                <a:ext cx="5176101" cy="20005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E089FA-4486-A0D6-60F6-D2CE39A8B1CF}"/>
                  </a:ext>
                </a:extLst>
              </p:cNvPr>
              <p:cNvSpPr txBox="1"/>
              <p:nvPr/>
            </p:nvSpPr>
            <p:spPr>
              <a:xfrm>
                <a:off x="6391060" y="3846137"/>
                <a:ext cx="5176101" cy="16927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Superlinear regime: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≫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altLang="zh-CN" sz="2400" b="1" dirty="0">
                  <a:latin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-completeness is unknown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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[Hirahara’22]: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-completeness (in a certain param setting) still implies worst-case to average-case reduction for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E089FA-4486-A0D6-60F6-D2CE39A8B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060" y="3846137"/>
                <a:ext cx="5176101" cy="16927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8BE526B7-8BF2-C421-B6F3-40C2AFF3B78C}"/>
              </a:ext>
            </a:extLst>
          </p:cNvPr>
          <p:cNvSpPr txBox="1"/>
          <p:nvPr/>
        </p:nvSpPr>
        <p:spPr>
          <a:xfrm>
            <a:off x="6768445" y="5673845"/>
            <a:ext cx="2809187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Improving [Hirahara’18]…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66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Hardness of Approximation…?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B0CC082-A288-53BA-C84E-5499F40A4FC1}"/>
                  </a:ext>
                </a:extLst>
              </p:cNvPr>
              <p:cNvSpPr txBox="1"/>
              <p:nvPr/>
            </p:nvSpPr>
            <p:spPr>
              <a:xfrm>
                <a:off x="838199" y="2010746"/>
                <a:ext cx="6836229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(Hirahara’18):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Gap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MCSP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 for every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&gt;0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Heuristica doesn’t exist.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B0CC082-A288-53BA-C84E-5499F40A4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10746"/>
                <a:ext cx="68362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509E5CA6-CEF6-09B7-A0DF-4F1D4B029BC6}"/>
              </a:ext>
            </a:extLst>
          </p:cNvPr>
          <p:cNvGrpSpPr/>
          <p:nvPr/>
        </p:nvGrpSpPr>
        <p:grpSpPr>
          <a:xfrm>
            <a:off x="4572000" y="1781249"/>
            <a:ext cx="7402285" cy="982770"/>
            <a:chOff x="4572000" y="2023845"/>
            <a:chExt cx="7402285" cy="982770"/>
          </a:xfrm>
        </p:grpSpPr>
        <p:sp>
          <p:nvSpPr>
            <p:cNvPr id="6" name="标注: 弯曲线形 5">
              <a:extLst>
                <a:ext uri="{FF2B5EF4-FFF2-40B4-BE49-F238E27FC236}">
                  <a16:creationId xmlns:a16="http://schemas.microsoft.com/office/drawing/2014/main" id="{1345BA75-AA85-1F97-2164-23C4E8463CB7}"/>
                </a:ext>
              </a:extLst>
            </p:cNvPr>
            <p:cNvSpPr/>
            <p:nvPr/>
          </p:nvSpPr>
          <p:spPr>
            <a:xfrm>
              <a:off x="4572000" y="2329543"/>
              <a:ext cx="685800" cy="359228"/>
            </a:xfrm>
            <a:prstGeom prst="borderCallout2">
              <a:avLst>
                <a:gd name="adj1" fmla="val 568"/>
                <a:gd name="adj2" fmla="val 48810"/>
                <a:gd name="adj3" fmla="val -60038"/>
                <a:gd name="adj4" fmla="val 101700"/>
                <a:gd name="adj5" fmla="val -63257"/>
                <a:gd name="adj6" fmla="val 50526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F1C01A09-AF96-F0A8-5EE2-D71E391FAC22}"/>
                    </a:ext>
                  </a:extLst>
                </p:cNvPr>
                <p:cNvSpPr txBox="1"/>
                <p:nvPr/>
              </p:nvSpPr>
              <p:spPr>
                <a:xfrm>
                  <a:off x="8022770" y="2023845"/>
                  <a:ext cx="3951515" cy="98277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Yes instances: complexity</a:t>
                  </a:r>
                  <a:r>
                    <a:rPr lang="en-US" altLang="zh-CN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en-US" altLang="zh-CN" b="0" dirty="0"/>
                </a:p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No instances: complexity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≥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𝜀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</m:oMath>
                  </a14:m>
                  <a:endParaRPr lang="en-US" altLang="zh-CN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vs</m:t>
                            </m:r>
                            <m: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CN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  <m:r>
                                  <a:rPr lang="en-US" altLang="zh-CN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F1C01A09-AF96-F0A8-5EE2-D71E391FAC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2770" y="2023845"/>
                  <a:ext cx="3951515" cy="98277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3EE411B-A621-0031-7BF8-F8CBEFBEFE50}"/>
                  </a:ext>
                </a:extLst>
              </p:cNvPr>
              <p:cNvSpPr txBox="1"/>
              <p:nvPr/>
            </p:nvSpPr>
            <p:spPr>
              <a:xfrm>
                <a:off x="838199" y="3685592"/>
                <a:ext cx="6836229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(Ilango’20):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GapMOCSP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3EE411B-A621-0031-7BF8-F8CBEFBEF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685592"/>
                <a:ext cx="68362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DE92D985-C717-783B-E4D9-D7E1E8348D40}"/>
              </a:ext>
            </a:extLst>
          </p:cNvPr>
          <p:cNvGrpSpPr/>
          <p:nvPr/>
        </p:nvGrpSpPr>
        <p:grpSpPr>
          <a:xfrm>
            <a:off x="3984171" y="3257567"/>
            <a:ext cx="4615545" cy="846148"/>
            <a:chOff x="3984171" y="3360204"/>
            <a:chExt cx="4615545" cy="846148"/>
          </a:xfrm>
        </p:grpSpPr>
        <p:sp>
          <p:nvSpPr>
            <p:cNvPr id="9" name="标注: 弯曲线形 8">
              <a:extLst>
                <a:ext uri="{FF2B5EF4-FFF2-40B4-BE49-F238E27FC236}">
                  <a16:creationId xmlns:a16="http://schemas.microsoft.com/office/drawing/2014/main" id="{87F21C4F-045C-A2CE-B3A5-3BF6F84F264C}"/>
                </a:ext>
              </a:extLst>
            </p:cNvPr>
            <p:cNvSpPr/>
            <p:nvPr/>
          </p:nvSpPr>
          <p:spPr>
            <a:xfrm>
              <a:off x="3984171" y="3847124"/>
              <a:ext cx="511629" cy="359228"/>
            </a:xfrm>
            <a:prstGeom prst="borderCallout2">
              <a:avLst>
                <a:gd name="adj1" fmla="val 568"/>
                <a:gd name="adj2" fmla="val 48810"/>
                <a:gd name="adj3" fmla="val -87311"/>
                <a:gd name="adj4" fmla="val 101700"/>
                <a:gd name="adj5" fmla="val -84469"/>
                <a:gd name="adj6" fmla="val 515898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91F5F24-6355-9032-A738-C875A3562E1F}"/>
                    </a:ext>
                  </a:extLst>
                </p:cNvPr>
                <p:cNvSpPr txBox="1"/>
                <p:nvPr/>
              </p:nvSpPr>
              <p:spPr>
                <a:xfrm>
                  <a:off x="6574970" y="3360204"/>
                  <a:ext cx="2024746" cy="369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vs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91F5F24-6355-9032-A738-C875A3562E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970" y="3360204"/>
                  <a:ext cx="202474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ED970D3-5A6B-72DB-CF39-8A839F41B6B4}"/>
                  </a:ext>
                </a:extLst>
              </p:cNvPr>
              <p:cNvSpPr txBox="1"/>
              <p:nvPr/>
            </p:nvSpPr>
            <p:spPr>
              <a:xfrm>
                <a:off x="8599716" y="3421321"/>
                <a:ext cx="31360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Reduction from set cover,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approx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optimal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ED970D3-5A6B-72DB-CF39-8A839F41B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6" y="3421321"/>
                <a:ext cx="3136043" cy="646331"/>
              </a:xfrm>
              <a:prstGeom prst="rect">
                <a:avLst/>
              </a:prstGeom>
              <a:blipFill>
                <a:blip r:embed="rId7"/>
                <a:stretch>
                  <a:fillRect l="-1751" t="-4717" r="-1751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5CE5987-5948-B166-839E-0CEC54E40EE2}"/>
                  </a:ext>
                </a:extLst>
              </p:cNvPr>
              <p:cNvSpPr txBox="1"/>
              <p:nvPr/>
            </p:nvSpPr>
            <p:spPr>
              <a:xfrm>
                <a:off x="838199" y="5023933"/>
                <a:ext cx="7184571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(Hirahara’22):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GapK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5CE5987-5948-B166-839E-0CEC54E40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023933"/>
                <a:ext cx="718457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DD27AF86-834D-31D6-8CCD-54E8A68C06A9}"/>
              </a:ext>
            </a:extLst>
          </p:cNvPr>
          <p:cNvGrpSpPr/>
          <p:nvPr/>
        </p:nvGrpSpPr>
        <p:grpSpPr>
          <a:xfrm>
            <a:off x="4335360" y="4531615"/>
            <a:ext cx="5176101" cy="918981"/>
            <a:chOff x="3984171" y="3287371"/>
            <a:chExt cx="5176101" cy="918981"/>
          </a:xfrm>
        </p:grpSpPr>
        <p:sp>
          <p:nvSpPr>
            <p:cNvPr id="22" name="标注: 弯曲线形 21">
              <a:extLst>
                <a:ext uri="{FF2B5EF4-FFF2-40B4-BE49-F238E27FC236}">
                  <a16:creationId xmlns:a16="http://schemas.microsoft.com/office/drawing/2014/main" id="{33215DD5-F40D-E4F7-906A-5DAB60A60FDF}"/>
                </a:ext>
              </a:extLst>
            </p:cNvPr>
            <p:cNvSpPr/>
            <p:nvPr/>
          </p:nvSpPr>
          <p:spPr>
            <a:xfrm>
              <a:off x="3984171" y="3847124"/>
              <a:ext cx="511629" cy="359228"/>
            </a:xfrm>
            <a:prstGeom prst="borderCallout2">
              <a:avLst>
                <a:gd name="adj1" fmla="val 568"/>
                <a:gd name="adj2" fmla="val 48810"/>
                <a:gd name="adj3" fmla="val -95184"/>
                <a:gd name="adj4" fmla="val 103543"/>
                <a:gd name="adj5" fmla="val -94966"/>
                <a:gd name="adj6" fmla="val 519583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70B9AFA-6D26-4E00-A65D-578468691620}"/>
                    </a:ext>
                  </a:extLst>
                </p:cNvPr>
                <p:cNvSpPr txBox="1"/>
                <p:nvPr/>
              </p:nvSpPr>
              <p:spPr>
                <a:xfrm>
                  <a:off x="6574970" y="3287371"/>
                  <a:ext cx="2585302" cy="41524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vs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0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b="0" i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70B9AFA-6D26-4E00-A65D-578468691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970" y="3287371"/>
                  <a:ext cx="2585302" cy="41524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44C02DE-89F3-E013-3F08-A553EB60B475}"/>
                  </a:ext>
                </a:extLst>
              </p:cNvPr>
              <p:cNvSpPr txBox="1"/>
              <p:nvPr/>
            </p:nvSpPr>
            <p:spPr>
              <a:xfrm>
                <a:off x="8343258" y="5070520"/>
                <a:ext cx="3487382" cy="94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Reduction from “Min Monotone Sat Assignment”,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1/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inapprox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known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44C02DE-89F3-E013-3F08-A553EB60B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258" y="5070520"/>
                <a:ext cx="3487382" cy="941925"/>
              </a:xfrm>
              <a:prstGeom prst="rect">
                <a:avLst/>
              </a:prstGeom>
              <a:blipFill>
                <a:blip r:embed="rId10"/>
                <a:stretch>
                  <a:fillRect l="-1573" t="-3896"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5B67385-F6A4-54BD-981A-6B8E5F237611}"/>
                  </a:ext>
                </a:extLst>
              </p:cNvPr>
              <p:cNvSpPr txBox="1"/>
              <p:nvPr/>
            </p:nvSpPr>
            <p:spPr>
              <a:xfrm>
                <a:off x="1487029" y="5697267"/>
                <a:ext cx="4608971" cy="41017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this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vs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/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e>
                                </m:func>
                              </m:e>
                            </m:d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5B67385-F6A4-54BD-981A-6B8E5F237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29" y="5697267"/>
                <a:ext cx="4608971" cy="4101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885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5" grpId="0"/>
      <p:bldP spid="20" grpId="0" animBg="1"/>
      <p:bldP spid="24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Our Results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F4727D8-A5F6-1D14-31D4-468D85B71E9D}"/>
                  </a:ext>
                </a:extLst>
              </p:cNvPr>
              <p:cNvSpPr txBox="1"/>
              <p:nvPr/>
            </p:nvSpPr>
            <p:spPr>
              <a:xfrm>
                <a:off x="527898" y="2322136"/>
                <a:ext cx="4600281" cy="138499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Result 1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Under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plausible crypto assumptions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Gap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 to approximate in the 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super-linear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regime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F4727D8-A5F6-1D14-31D4-468D85B71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8" y="2322136"/>
                <a:ext cx="4600281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23A9C7C-D2F2-A4D1-676A-D859D1F135D7}"/>
                  </a:ext>
                </a:extLst>
              </p:cNvPr>
              <p:cNvSpPr txBox="1"/>
              <p:nvPr/>
            </p:nvSpPr>
            <p:spPr>
              <a:xfrm>
                <a:off x="527899" y="4535864"/>
                <a:ext cx="4600281" cy="138499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Result 2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Unconditionally,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GapMOCSP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 with </a:t>
                </a:r>
                <a:r>
                  <a:rPr lang="en-US" altLang="zh-CN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near-optimal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hardness-of-approximation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23A9C7C-D2F2-A4D1-676A-D859D1F13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9" y="4535864"/>
                <a:ext cx="4600281" cy="1384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E61D6C4-EB00-FEBB-E301-B72D478E8567}"/>
                  </a:ext>
                </a:extLst>
              </p:cNvPr>
              <p:cNvSpPr txBox="1"/>
              <p:nvPr/>
            </p:nvSpPr>
            <p:spPr>
              <a:xfrm>
                <a:off x="6111718" y="5628599"/>
                <a:ext cx="1756297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vs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0.1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E61D6C4-EB00-FEBB-E301-B72D478E8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718" y="5628599"/>
                <a:ext cx="175629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4B1EA3F-8A0D-87CE-1541-E75D3DC39DD6}"/>
                  </a:ext>
                </a:extLst>
              </p:cNvPr>
              <p:cNvSpPr txBox="1"/>
              <p:nvPr/>
            </p:nvSpPr>
            <p:spPr>
              <a:xfrm>
                <a:off x="8207066" y="5605644"/>
                <a:ext cx="2585302" cy="4152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vs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4B1EA3F-8A0D-87CE-1541-E75D3DC39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66" y="5605644"/>
                <a:ext cx="2585302" cy="4152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663552D3-7B57-098D-7EC8-69DEB28F87CA}"/>
              </a:ext>
            </a:extLst>
          </p:cNvPr>
          <p:cNvGrpSpPr/>
          <p:nvPr/>
        </p:nvGrpSpPr>
        <p:grpSpPr>
          <a:xfrm>
            <a:off x="5766318" y="5158050"/>
            <a:ext cx="5365102" cy="1092790"/>
            <a:chOff x="6645897" y="1854988"/>
            <a:chExt cx="4835950" cy="152561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BE1CC81-BD85-F7C7-DB6E-A3123A60B98E}"/>
                </a:ext>
              </a:extLst>
            </p:cNvPr>
            <p:cNvSpPr/>
            <p:nvPr/>
          </p:nvSpPr>
          <p:spPr>
            <a:xfrm>
              <a:off x="6645897" y="2055043"/>
              <a:ext cx="4835950" cy="13255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1616ECB-E58A-C9A8-6AF8-F96617C24E00}"/>
                </a:ext>
              </a:extLst>
            </p:cNvPr>
            <p:cNvSpPr txBox="1"/>
            <p:nvPr/>
          </p:nvSpPr>
          <p:spPr>
            <a:xfrm>
              <a:off x="8051499" y="1854988"/>
              <a:ext cx="202474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Previous results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72E4A25-C13D-8E1E-CBAF-F358D594968B}"/>
                  </a:ext>
                </a:extLst>
              </p:cNvPr>
              <p:cNvSpPr txBox="1"/>
              <p:nvPr/>
            </p:nvSpPr>
            <p:spPr>
              <a:xfrm>
                <a:off x="5333099" y="4504025"/>
                <a:ext cx="2487779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0.9999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72E4A25-C13D-8E1E-CBAF-F358D5949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099" y="4504025"/>
                <a:ext cx="248777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141AEAD-B194-589A-3666-A1E07363D2D3}"/>
                  </a:ext>
                </a:extLst>
              </p:cNvPr>
              <p:cNvSpPr txBox="1"/>
              <p:nvPr/>
            </p:nvSpPr>
            <p:spPr>
              <a:xfrm>
                <a:off x="5333098" y="2526993"/>
                <a:ext cx="2487779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0.0001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vs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−100</m:t>
                          </m:r>
                        </m:e>
                      </m:d>
                    </m:oMath>
                  </m:oMathPara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141AEAD-B194-589A-3666-A1E07363D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098" y="2526993"/>
                <a:ext cx="24877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098026B-8AEC-EABE-A47F-8B389B3DDE59}"/>
                  </a:ext>
                </a:extLst>
              </p:cNvPr>
              <p:cNvSpPr txBox="1"/>
              <p:nvPr/>
            </p:nvSpPr>
            <p:spPr>
              <a:xfrm>
                <a:off x="8299929" y="4101963"/>
                <a:ext cx="3592915" cy="92333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Yes case: computable in size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 case: </a:t>
                </a:r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average-case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hard against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0.9999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098026B-8AEC-EABE-A47F-8B389B3DD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929" y="4101963"/>
                <a:ext cx="359291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277F592-73D1-B1B1-2A19-7702B60A44D5}"/>
                  </a:ext>
                </a:extLst>
              </p:cNvPr>
              <p:cNvSpPr txBox="1"/>
              <p:nvPr/>
            </p:nvSpPr>
            <p:spPr>
              <a:xfrm>
                <a:off x="8587818" y="2399203"/>
                <a:ext cx="3076283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-hardness of “the problem in [Hirahara’22], whose </a:t>
                </a:r>
                <a14:m>
                  <m:oMath xmlns:m="http://schemas.openxmlformats.org/officeDocument/2006/math">
                    <m:r>
                      <a:rPr lang="en-US" altLang="zh-CN" sz="16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-hardness excludes Heuristica”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277F592-73D1-B1B1-2A19-7702B60A4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818" y="2399203"/>
                <a:ext cx="3076283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E6229F24-57E1-D524-FEBC-CC01FFFF1DCB}"/>
              </a:ext>
            </a:extLst>
          </p:cNvPr>
          <p:cNvSpPr txBox="1"/>
          <p:nvPr/>
        </p:nvSpPr>
        <p:spPr>
          <a:xfrm>
            <a:off x="5254076" y="3213258"/>
            <a:ext cx="320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[Hirahara’22]’s program of excluding Heuristica is viable!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22785BE-8CC2-BD92-112F-91EFC0FD8261}"/>
                  </a:ext>
                </a:extLst>
              </p:cNvPr>
              <p:cNvSpPr txBox="1"/>
              <p:nvPr/>
            </p:nvSpPr>
            <p:spPr>
              <a:xfrm>
                <a:off x="8587818" y="3430597"/>
                <a:ext cx="3076283" cy="33855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Average-case hardness of </a:t>
                </a:r>
                <a14:m>
                  <m:oMath xmlns:m="http://schemas.openxmlformats.org/officeDocument/2006/math">
                    <m:r>
                      <a:rPr lang="en-US" altLang="zh-CN" sz="16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endParaRPr lang="zh-CN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22785BE-8CC2-BD92-112F-91EFC0FD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818" y="3430597"/>
                <a:ext cx="3076283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22519B52-FC2F-403E-D728-3BF45F1F7E70}"/>
              </a:ext>
            </a:extLst>
          </p:cNvPr>
          <p:cNvSpPr txBox="1"/>
          <p:nvPr/>
        </p:nvSpPr>
        <p:spPr>
          <a:xfrm>
            <a:off x="8587818" y="1818275"/>
            <a:ext cx="3076283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Strong (yet plausible) crypto</a:t>
            </a:r>
            <a:endParaRPr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箭头: 下 37">
            <a:extLst>
              <a:ext uri="{FF2B5EF4-FFF2-40B4-BE49-F238E27FC236}">
                <a16:creationId xmlns:a16="http://schemas.microsoft.com/office/drawing/2014/main" id="{6853C871-911D-83EE-099E-7969213B9804}"/>
              </a:ext>
            </a:extLst>
          </p:cNvPr>
          <p:cNvSpPr/>
          <p:nvPr/>
        </p:nvSpPr>
        <p:spPr>
          <a:xfrm>
            <a:off x="10011265" y="2175259"/>
            <a:ext cx="245097" cy="247084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下 38">
            <a:extLst>
              <a:ext uri="{FF2B5EF4-FFF2-40B4-BE49-F238E27FC236}">
                <a16:creationId xmlns:a16="http://schemas.microsoft.com/office/drawing/2014/main" id="{E91E89BB-7A15-11E0-77C5-E5512CEA15C4}"/>
              </a:ext>
            </a:extLst>
          </p:cNvPr>
          <p:cNvSpPr/>
          <p:nvPr/>
        </p:nvSpPr>
        <p:spPr>
          <a:xfrm>
            <a:off x="10011265" y="3222827"/>
            <a:ext cx="245097" cy="247084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46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9" grpId="0" animBg="1"/>
      <p:bldP spid="31" grpId="0" animBg="1"/>
      <p:bldP spid="32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Key Notion: Witness Encryption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Encryption using a (public) SAT instance!</a:t>
                </a:r>
              </a:p>
              <a:p>
                <a:endParaRPr lang="en-US" altLang="zh-CN" b="0" i="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en-US" altLang="zh-CN" b="0" i="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en-US" altLang="zh-CN" b="0" i="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Encrypt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𝑚𝑠𝑔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𝑟𝑎𝑛𝑑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𝑐𝑡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Decrypt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𝑚𝑠𝑔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  <a:blipFill>
                <a:blip r:embed="rId3"/>
                <a:stretch>
                  <a:fillRect l="-1043" t="-2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BE8CD11-9527-B8A9-372A-2AC345D6CCCA}"/>
                  </a:ext>
                </a:extLst>
              </p:cNvPr>
              <p:cNvSpPr txBox="1"/>
              <p:nvPr/>
            </p:nvSpPr>
            <p:spPr>
              <a:xfrm>
                <a:off x="6644982" y="4078429"/>
                <a:ext cx="3866322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Assumption: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Encrypt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randomized, but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Decrypt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not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BE8CD11-9527-B8A9-372A-2AC345D6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982" y="4078429"/>
                <a:ext cx="386632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860C61B3-295C-0A6B-150A-60ABDB6443F2}"/>
              </a:ext>
            </a:extLst>
          </p:cNvPr>
          <p:cNvGrpSpPr/>
          <p:nvPr/>
        </p:nvGrpSpPr>
        <p:grpSpPr>
          <a:xfrm>
            <a:off x="717274" y="4782128"/>
            <a:ext cx="5378726" cy="1335105"/>
            <a:chOff x="838200" y="3061207"/>
            <a:chExt cx="5378726" cy="1335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E17EFD3-8416-1A53-CF92-49047601C1D1}"/>
                    </a:ext>
                  </a:extLst>
                </p:cNvPr>
                <p:cNvSpPr txBox="1"/>
                <p:nvPr/>
              </p:nvSpPr>
              <p:spPr>
                <a:xfrm>
                  <a:off x="838200" y="3565315"/>
                  <a:ext cx="4959626" cy="83099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Correctness: If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</m:t>
                      </m:r>
                    </m:oMath>
                  </a14:m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then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Decrypt</m:t>
                      </m:r>
                    </m:oMath>
                  </a14:m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outputs the correct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𝑚𝑠𝑔</m:t>
                      </m:r>
                    </m:oMath>
                  </a14:m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. </a:t>
                  </a:r>
                  <a:endPara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E17EFD3-8416-1A53-CF92-49047601C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65315"/>
                  <a:ext cx="4959626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50" name="Picture 2" descr="Free Check Correct vector and picture">
              <a:extLst>
                <a:ext uri="{FF2B5EF4-FFF2-40B4-BE49-F238E27FC236}">
                  <a16:creationId xmlns:a16="http://schemas.microsoft.com/office/drawing/2014/main" id="{BF8F2725-6742-66EB-8934-647777A79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11" y="3061207"/>
              <a:ext cx="1006815" cy="1008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48D8EA6-5B65-3047-FCEB-4859507D338C}"/>
              </a:ext>
            </a:extLst>
          </p:cNvPr>
          <p:cNvGrpSpPr/>
          <p:nvPr/>
        </p:nvGrpSpPr>
        <p:grpSpPr>
          <a:xfrm>
            <a:off x="6273248" y="4654836"/>
            <a:ext cx="5663958" cy="1455530"/>
            <a:chOff x="6394174" y="2933915"/>
            <a:chExt cx="5663958" cy="1455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6A60DF78-24D1-7B78-CD9D-DECA9402CA6E}"/>
                    </a:ext>
                  </a:extLst>
                </p:cNvPr>
                <p:cNvSpPr txBox="1"/>
                <p:nvPr/>
              </p:nvSpPr>
              <p:spPr>
                <a:xfrm>
                  <a:off x="6394174" y="3558448"/>
                  <a:ext cx="4959626" cy="83099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Security: If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𝜑</m:t>
                      </m:r>
                    </m:oMath>
                  </a14:m>
                  <a:r>
                    <a:rPr lang="zh-CN" alt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is unsatisfiable, then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Encrypt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,0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≈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Encrypt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,1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</m:t>
                        </m:r>
                      </m:oMath>
                    </m:oMathPara>
                  </a14:m>
                  <a:endPara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6A60DF78-24D1-7B78-CD9D-DECA9402C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4174" y="3558448"/>
                  <a:ext cx="4959626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52" name="Picture 4" descr="Free Vault Strongbox vector and picture">
              <a:extLst>
                <a:ext uri="{FF2B5EF4-FFF2-40B4-BE49-F238E27FC236}">
                  <a16:creationId xmlns:a16="http://schemas.microsoft.com/office/drawing/2014/main" id="{B33065E8-DA0B-DC0C-02FE-7404A07AD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3964" y="2933915"/>
              <a:ext cx="1054168" cy="104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B54476A-4BEE-6A57-1770-49BF059B4EC2}"/>
              </a:ext>
            </a:extLst>
          </p:cNvPr>
          <p:cNvSpPr txBox="1"/>
          <p:nvPr/>
        </p:nvSpPr>
        <p:spPr>
          <a:xfrm>
            <a:off x="2567609" y="2448272"/>
            <a:ext cx="6218582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Intuition: encrypt a message, but anyone knowing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solution to a Sudoku puzzle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altLang="zh-CN" sz="2400" dirty="0">
                <a:solidFill>
                  <a:srgbClr val="7F6A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proof of Riemann Hypothesis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can decrypt!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15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40166</TotalTime>
  <Words>1242</Words>
  <Application>Microsoft Office PowerPoint</Application>
  <PresentationFormat>宽屏</PresentationFormat>
  <Paragraphs>197</Paragraphs>
  <Slides>14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Arial</vt:lpstr>
      <vt:lpstr>Cambria Math</vt:lpstr>
      <vt:lpstr>Consolas</vt:lpstr>
      <vt:lpstr>Office 主题​​</vt:lpstr>
      <vt:lpstr>NP-Hardness of Approximating Meta-Complexity: A Cryptographic Approach</vt:lpstr>
      <vt:lpstr>Minimum Circuit Size Problem</vt:lpstr>
      <vt:lpstr>Time-Bounded Kolmogorov Complexity and Its Meta-Complexity</vt:lpstr>
      <vt:lpstr>NP-completeness of meta-complexity: Why care about it?</vt:lpstr>
      <vt:lpstr>Minimum Oracle Circuit Size Problem</vt:lpstr>
      <vt:lpstr>Conditional K^poly Complexity</vt:lpstr>
      <vt:lpstr>Hardness of Approximation…?</vt:lpstr>
      <vt:lpstr>Our Results</vt:lpstr>
      <vt:lpstr>Key Notion: Witness Encryption</vt:lpstr>
      <vt:lpstr>NP-Hardness of GapK^t (x │ y) (super-linear regime)</vt:lpstr>
      <vt:lpstr>Oracle Witness Encryption</vt:lpstr>
      <vt:lpstr>Oracle WE ⟹NP-hardness of MOCSP</vt:lpstr>
      <vt:lpstr>How to construct oracle WE?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NP-hardness of approximating meta-complexity: a cryptographic approach</dc:title>
  <dc:creator>Hanlin Ren</dc:creator>
  <cp:lastModifiedBy>Hanlin Ren</cp:lastModifiedBy>
  <cp:revision>2388</cp:revision>
  <dcterms:created xsi:type="dcterms:W3CDTF">2019-12-25T22:18:45Z</dcterms:created>
  <dcterms:modified xsi:type="dcterms:W3CDTF">2023-06-07T11:21:57Z</dcterms:modified>
</cp:coreProperties>
</file>